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71" r:id="rId2"/>
    <p:sldId id="265" r:id="rId3"/>
    <p:sldId id="264" r:id="rId4"/>
    <p:sldId id="261" r:id="rId5"/>
    <p:sldId id="262" r:id="rId6"/>
    <p:sldId id="263" r:id="rId7"/>
    <p:sldId id="258" r:id="rId8"/>
    <p:sldId id="256" r:id="rId9"/>
    <p:sldId id="257" r:id="rId10"/>
    <p:sldId id="270" r:id="rId11"/>
    <p:sldId id="266" r:id="rId12"/>
    <p:sldId id="267" r:id="rId13"/>
    <p:sldId id="268" r:id="rId14"/>
    <p:sldId id="269" r:id="rId15"/>
    <p:sldId id="272" r:id="rId16"/>
    <p:sldId id="273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3A083-E98B-4349-BA3A-8401673CE3C5}" type="datetimeFigureOut">
              <a:rPr lang="en-US" smtClean="0"/>
              <a:pPr/>
              <a:t>6/20/2012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C6BF5-23EF-46E1-8243-E2D61253835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50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4582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A soccer ball is kicked into the air. You may safely assume that the air resistance is negligible. The initial velocity of the ball is </a:t>
            </a:r>
            <a:r>
              <a:rPr lang="en-NZ" sz="3200" dirty="0" smtClean="0">
                <a:solidFill>
                  <a:srgbClr val="FFFF00"/>
                </a:solidFill>
                <a:latin typeface="+mj-lt"/>
              </a:rPr>
              <a:t>40 ms</a:t>
            </a:r>
            <a:r>
              <a:rPr lang="en-NZ" sz="3200" baseline="30000" dirty="0" smtClean="0">
                <a:solidFill>
                  <a:srgbClr val="FFFF00"/>
                </a:solidFill>
                <a:latin typeface="+mj-lt"/>
              </a:rPr>
              <a:t>-1</a:t>
            </a:r>
            <a:r>
              <a:rPr lang="en-NZ" sz="3200" dirty="0" smtClean="0">
                <a:solidFill>
                  <a:srgbClr val="FFFF00"/>
                </a:solidFill>
                <a:latin typeface="+mj-lt"/>
              </a:rPr>
              <a:t> at an angle of 40</a:t>
            </a:r>
            <a:r>
              <a:rPr lang="en-NZ" sz="3200" baseline="30000" dirty="0" smtClean="0">
                <a:solidFill>
                  <a:srgbClr val="FFFF00"/>
                </a:solidFill>
                <a:latin typeface="+mj-lt"/>
              </a:rPr>
              <a:t>o</a:t>
            </a:r>
            <a:r>
              <a:rPr lang="en-NZ" sz="3200" dirty="0" smtClean="0">
                <a:solidFill>
                  <a:srgbClr val="FFFF00"/>
                </a:solidFill>
                <a:latin typeface="+mj-lt"/>
              </a:rPr>
              <a:t> </a:t>
            </a: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to the ground.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Sketch a </a:t>
            </a:r>
            <a:r>
              <a:rPr lang="en-NZ" sz="3200" dirty="0" smtClean="0">
                <a:solidFill>
                  <a:srgbClr val="FFFF00"/>
                </a:solidFill>
                <a:latin typeface="+mj-lt"/>
              </a:rPr>
              <a:t>labelled</a:t>
            </a: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 diagram to show: the initial velocity of the ball; its horizontal component and; its vertical component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Find the </a:t>
            </a:r>
            <a:r>
              <a:rPr lang="en-NZ" sz="3200" dirty="0" smtClean="0">
                <a:solidFill>
                  <a:srgbClr val="FFFF00"/>
                </a:solidFill>
                <a:latin typeface="+mj-lt"/>
              </a:rPr>
              <a:t>horizontal component </a:t>
            </a: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of the ball’s initial velocity.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Find the </a:t>
            </a:r>
            <a:r>
              <a:rPr lang="en-NZ" sz="3200" dirty="0" smtClean="0">
                <a:solidFill>
                  <a:srgbClr val="FFFF00"/>
                </a:solidFill>
                <a:latin typeface="+mj-lt"/>
              </a:rPr>
              <a:t>vertical component </a:t>
            </a:r>
            <a:r>
              <a:rPr lang="en-NZ" sz="3200" dirty="0" smtClean="0">
                <a:solidFill>
                  <a:schemeClr val="bg1"/>
                </a:solidFill>
                <a:latin typeface="+mj-lt"/>
              </a:rPr>
              <a:t>of the ball’s initial velocity.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6858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schemeClr val="bg1"/>
                </a:solidFill>
              </a:rPr>
              <a:t>The bullet question…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000" dirty="0" smtClean="0">
                <a:solidFill>
                  <a:schemeClr val="bg1"/>
                </a:solidFill>
              </a:rPr>
              <a:t>Vertical Motion vs. Horizontal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52472"/>
            <a:ext cx="8534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800" b="1" dirty="0" smtClean="0">
                <a:solidFill>
                  <a:srgbClr val="FFFF00"/>
                </a:solidFill>
              </a:rPr>
              <a:t>Projectile Motion</a:t>
            </a:r>
          </a:p>
          <a:p>
            <a:pPr>
              <a:spcAft>
                <a:spcPts val="1800"/>
              </a:spcAft>
            </a:pPr>
            <a:r>
              <a:rPr lang="en-NZ" sz="3000" dirty="0" smtClean="0">
                <a:solidFill>
                  <a:schemeClr val="bg1"/>
                </a:solidFill>
              </a:rPr>
              <a:t>A projectile is any object that moves through the air without its own source of power. It is assumed that once in flight, the only force acting on a projectile is its weight force. </a:t>
            </a:r>
            <a:r>
              <a:rPr lang="en-NZ" sz="3000" dirty="0" smtClean="0">
                <a:solidFill>
                  <a:srgbClr val="FFFF00"/>
                </a:solidFill>
              </a:rPr>
              <a:t>(air resistance is ignored in this topic)</a:t>
            </a:r>
          </a:p>
          <a:p>
            <a:pPr>
              <a:spcAft>
                <a:spcPts val="1800"/>
              </a:spcAft>
            </a:pPr>
            <a:r>
              <a:rPr lang="en-NZ" sz="3000" dirty="0" smtClean="0">
                <a:solidFill>
                  <a:schemeClr val="bg1"/>
                </a:solidFill>
              </a:rPr>
              <a:t>This means that: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as the projectile moves, it </a:t>
            </a:r>
            <a:r>
              <a:rPr lang="en-NZ" sz="3000" dirty="0" smtClean="0">
                <a:solidFill>
                  <a:srgbClr val="FFFF00"/>
                </a:solidFill>
              </a:rPr>
              <a:t>accelerates constantly downwards at 9.8 ms</a:t>
            </a:r>
            <a:r>
              <a:rPr lang="en-NZ" sz="3000" baseline="30000" dirty="0" smtClean="0">
                <a:solidFill>
                  <a:srgbClr val="FFFF00"/>
                </a:solidFill>
              </a:rPr>
              <a:t>-2</a:t>
            </a:r>
            <a:r>
              <a:rPr lang="en-NZ" sz="3000" dirty="0" smtClean="0">
                <a:solidFill>
                  <a:srgbClr val="FFFF00"/>
                </a:solidFill>
              </a:rPr>
              <a:t>.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there is no force acting in the horizontal direction, and so the projectile </a:t>
            </a:r>
            <a:r>
              <a:rPr lang="en-NZ" sz="3000" dirty="0" smtClean="0">
                <a:solidFill>
                  <a:srgbClr val="FFFF00"/>
                </a:solidFill>
              </a:rPr>
              <a:t>moves horizontally at a constant speed.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94705"/>
            <a:ext cx="85344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For any projectile moving over a horizontal ground: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At the maximum height of the flight, the vertical component of the velocity is zero.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Time taken to reach the max height = time taken to reach the ground from the max height.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The projectile hits the ground at the same </a:t>
            </a:r>
            <a:r>
              <a:rPr lang="en-NZ" sz="3200" i="1" u="sng" dirty="0" smtClean="0">
                <a:solidFill>
                  <a:schemeClr val="bg1"/>
                </a:solidFill>
              </a:rPr>
              <a:t>speed</a:t>
            </a:r>
            <a:r>
              <a:rPr lang="en-NZ" sz="3200" dirty="0" smtClean="0">
                <a:solidFill>
                  <a:schemeClr val="bg1"/>
                </a:solidFill>
              </a:rPr>
              <a:t> as it was fired.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868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chemeClr val="bg1"/>
                </a:solidFill>
              </a:rPr>
              <a:t>Example ONE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A car running with a speed of 30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rgbClr val="FFFF00"/>
                </a:solidFill>
              </a:rPr>
              <a:t> plunges into the sea from the top of a cliff 50 m above the sea.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horizontal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vertical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horizontal acceleration?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vertical acceleration?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will it take to fall?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away from the cliff will the car land?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868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chemeClr val="bg1"/>
                </a:solidFill>
              </a:rPr>
              <a:t>Example TWO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A rock is hurled from a catapult. The initial velocity of the rock is 60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rgbClr val="FFFF00"/>
                </a:solidFill>
              </a:rPr>
              <a:t> at an angle of 32</a:t>
            </a:r>
            <a:r>
              <a:rPr lang="en-NZ" sz="3600" baseline="30000" dirty="0" smtClean="0">
                <a:solidFill>
                  <a:srgbClr val="FFFF00"/>
                </a:solidFill>
              </a:rPr>
              <a:t>o</a:t>
            </a:r>
            <a:r>
              <a:rPr lang="en-NZ" sz="3600" dirty="0" smtClean="0">
                <a:solidFill>
                  <a:srgbClr val="FFFF00"/>
                </a:solidFill>
              </a:rPr>
              <a:t> to the ground.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horizontal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vertical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will it take to reach the max height?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would be the total flight time?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horizontal distance the ball travels during its flight.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86800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chemeClr val="bg1"/>
                </a:solidFill>
              </a:rPr>
              <a:t>Example THREE</a:t>
            </a:r>
          </a:p>
          <a:p>
            <a:pPr>
              <a:spcAft>
                <a:spcPts val="12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An angry basketball player kicks a ball. The initial velocity of the ball is 25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rgbClr val="FFFF00"/>
                </a:solidFill>
              </a:rPr>
              <a:t> at an angle of 45</a:t>
            </a:r>
            <a:r>
              <a:rPr lang="en-NZ" sz="3600" baseline="30000" dirty="0" smtClean="0">
                <a:solidFill>
                  <a:srgbClr val="FFFF00"/>
                </a:solidFill>
              </a:rPr>
              <a:t>o</a:t>
            </a:r>
            <a:r>
              <a:rPr lang="en-NZ" sz="3600" dirty="0" smtClean="0">
                <a:solidFill>
                  <a:srgbClr val="FFFF00"/>
                </a:solidFill>
              </a:rPr>
              <a:t> to the ground.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horizontal speed?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vertical speed?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total flight time?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high does the ball rise?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horizontal distance the ball travels.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09600"/>
            <a:ext cx="7696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Homework Booklet WORKSHEET SIX</a:t>
            </a:r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5400" dirty="0" smtClean="0">
                <a:solidFill>
                  <a:schemeClr val="bg1"/>
                </a:solidFill>
              </a:rPr>
              <a:t>Extension: Activity 11B (Green book pg. 136)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49843"/>
            <a:ext cx="8077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2800" dirty="0" smtClean="0">
                <a:solidFill>
                  <a:srgbClr val="FFFF00"/>
                </a:solidFill>
              </a:rPr>
              <a:t>A ball is rolling along a flat, level desk. The speed of the ball is 0.3 ms</a:t>
            </a:r>
            <a:r>
              <a:rPr lang="en-NZ" sz="2800" baseline="30000" dirty="0" smtClean="0">
                <a:solidFill>
                  <a:srgbClr val="FFFF00"/>
                </a:solidFill>
              </a:rPr>
              <a:t>-1</a:t>
            </a:r>
            <a:r>
              <a:rPr lang="en-NZ" sz="2800" dirty="0" smtClean="0">
                <a:solidFill>
                  <a:srgbClr val="FFFF00"/>
                </a:solidFill>
              </a:rPr>
              <a:t>. Ignore friction (assume that the ball does not slow down, and the speed is constant).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How long would it take for the ball to travel 2 m?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What distance would it travel in 0.4738 seconds?</a:t>
            </a:r>
          </a:p>
          <a:p>
            <a:pPr>
              <a:spcAft>
                <a:spcPts val="600"/>
              </a:spcAft>
            </a:pPr>
            <a:endParaRPr lang="en-NZ" sz="28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NZ" sz="2800" dirty="0" smtClean="0">
                <a:solidFill>
                  <a:srgbClr val="FFFF00"/>
                </a:solidFill>
              </a:rPr>
              <a:t>A ball is dropped and it took 0.4738 seconds to hit the floor.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What distance above the floor was it dropped?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What would be the speed of the ball the moment it hits the floor?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23208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Find the </a:t>
            </a:r>
            <a:r>
              <a:rPr lang="en-NZ" sz="4000" b="1" u="sng" dirty="0" smtClean="0"/>
              <a:t>horizontal component </a:t>
            </a:r>
            <a:r>
              <a:rPr lang="en-NZ" sz="4000" b="1" dirty="0" smtClean="0"/>
              <a:t>and the </a:t>
            </a:r>
            <a:r>
              <a:rPr lang="en-NZ" sz="4000" b="1" u="sng" dirty="0" smtClean="0"/>
              <a:t>vertical component</a:t>
            </a:r>
            <a:r>
              <a:rPr lang="en-NZ" sz="4000" b="1" dirty="0" smtClean="0"/>
              <a:t> of this force vector</a:t>
            </a:r>
            <a:endParaRPr lang="en-NZ" sz="40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76400" y="2438400"/>
            <a:ext cx="5334000" cy="2895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7600" y="2888159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30 N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838200" y="5334000"/>
            <a:ext cx="7620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43200" y="4572000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67</a:t>
            </a:r>
            <a:r>
              <a:rPr lang="en-NZ" sz="4400" b="1" baseline="30000" dirty="0" smtClean="0"/>
              <a:t>o</a:t>
            </a:r>
            <a:endParaRPr lang="en-NZ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33400"/>
            <a:ext cx="82296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7200" dirty="0" smtClean="0">
                <a:solidFill>
                  <a:srgbClr val="FFFF00"/>
                </a:solidFill>
              </a:rPr>
              <a:t>Motion under gravity</a:t>
            </a:r>
          </a:p>
          <a:p>
            <a:pPr marL="1143000" indent="-11430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6000" dirty="0" smtClean="0">
                <a:solidFill>
                  <a:schemeClr val="bg1"/>
                </a:solidFill>
              </a:rPr>
              <a:t>Mass </a:t>
            </a:r>
            <a:r>
              <a:rPr lang="en-NZ" sz="6000" dirty="0" err="1" smtClean="0">
                <a:solidFill>
                  <a:schemeClr val="bg1"/>
                </a:solidFill>
              </a:rPr>
              <a:t>vs</a:t>
            </a:r>
            <a:r>
              <a:rPr lang="en-NZ" sz="6000" dirty="0" smtClean="0">
                <a:solidFill>
                  <a:schemeClr val="bg1"/>
                </a:solidFill>
              </a:rPr>
              <a:t> Weight</a:t>
            </a:r>
          </a:p>
          <a:p>
            <a:pPr marL="1143000" indent="-11430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6000" dirty="0" smtClean="0">
                <a:solidFill>
                  <a:schemeClr val="bg1"/>
                </a:solidFill>
              </a:rPr>
              <a:t>What is “g”?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240572"/>
            <a:ext cx="7772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          is called the </a:t>
            </a:r>
            <a:r>
              <a:rPr lang="en-NZ" sz="4000" dirty="0" smtClean="0">
                <a:solidFill>
                  <a:srgbClr val="FFFF00"/>
                </a:solidFill>
              </a:rPr>
              <a:t>acceleration due to gravity</a:t>
            </a:r>
            <a:r>
              <a:rPr lang="en-NZ" sz="4000" dirty="0" smtClean="0">
                <a:solidFill>
                  <a:schemeClr val="bg1"/>
                </a:solidFill>
              </a:rPr>
              <a:t> (= 9.8 ms</a:t>
            </a:r>
            <a:r>
              <a:rPr lang="en-NZ" sz="4000" baseline="30000" dirty="0" smtClean="0">
                <a:solidFill>
                  <a:schemeClr val="bg1"/>
                </a:solidFill>
              </a:rPr>
              <a:t>-2</a:t>
            </a:r>
            <a:r>
              <a:rPr lang="en-NZ" sz="4000" dirty="0" smtClean="0">
                <a:solidFill>
                  <a:schemeClr val="bg1"/>
                </a:solidFill>
              </a:rPr>
              <a:t>, downwards)</a:t>
            </a:r>
          </a:p>
          <a:p>
            <a:pPr>
              <a:spcAft>
                <a:spcPts val="24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This is the acceleration of </a:t>
            </a:r>
            <a:r>
              <a:rPr lang="en-NZ" sz="4000" dirty="0" smtClean="0">
                <a:solidFill>
                  <a:srgbClr val="FFFF00"/>
                </a:solidFill>
              </a:rPr>
              <a:t>any</a:t>
            </a:r>
            <a:r>
              <a:rPr lang="en-NZ" sz="4000" dirty="0" smtClean="0">
                <a:solidFill>
                  <a:schemeClr val="bg1"/>
                </a:solidFill>
              </a:rPr>
              <a:t> object that moves in the air without its own power source (e.g. falling rocks, bullets, shot puts)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9930"/>
            <a:ext cx="1295400" cy="157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4572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5110"/>
            <a:ext cx="8382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FFFF00"/>
                </a:solidFill>
              </a:rPr>
              <a:t>A 5 kg rock is dropped from 2 m above…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Newton’s Law: 1</a:t>
            </a:r>
            <a:r>
              <a:rPr lang="en-NZ" sz="3600" baseline="30000" dirty="0" smtClean="0">
                <a:solidFill>
                  <a:schemeClr val="bg1"/>
                </a:solidFill>
              </a:rPr>
              <a:t>st</a:t>
            </a:r>
            <a:r>
              <a:rPr lang="en-NZ" sz="3600" dirty="0" smtClean="0">
                <a:solidFill>
                  <a:schemeClr val="bg1"/>
                </a:solidFill>
              </a:rPr>
              <a:t> or 2</a:t>
            </a:r>
            <a:r>
              <a:rPr lang="en-NZ" sz="3600" baseline="30000" dirty="0" smtClean="0">
                <a:solidFill>
                  <a:schemeClr val="bg1"/>
                </a:solidFill>
              </a:rPr>
              <a:t>nd</a:t>
            </a:r>
            <a:r>
              <a:rPr lang="en-NZ" sz="3600" dirty="0" smtClean="0">
                <a:solidFill>
                  <a:schemeClr val="bg1"/>
                </a:solidFill>
              </a:rPr>
              <a:t> ?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acceleration of the falling rock?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mass of the falling rock?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net force of the falling rock?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rgbClr val="FFFF00"/>
                </a:solidFill>
              </a:rPr>
              <a:t>A 300 kg rock is dropped from 2 m above…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04800"/>
            <a:ext cx="8305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ball is thrown upwards. </a:t>
            </a:r>
          </a:p>
          <a:p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N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direction of the ball’s velocity</a:t>
            </a: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when it is;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 the highest point</a:t>
            </a:r>
          </a:p>
          <a:p>
            <a:endParaRPr lang="en-NZ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What would be the </a:t>
            </a:r>
            <a:r>
              <a:rPr lang="en-N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direction of the                    ball’s acceleration</a:t>
            </a: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when it is: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 the highest point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4785" y="3124200"/>
            <a:ext cx="2289215" cy="373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852130"/>
            <a:ext cx="8305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A man jumps off a cliff 50 m                above the sea. </a:t>
            </a:r>
            <a:r>
              <a:rPr lang="en-NZ" sz="3600" i="1" dirty="0" smtClean="0">
                <a:solidFill>
                  <a:schemeClr val="bg1"/>
                </a:solidFill>
              </a:rPr>
              <a:t>(g = 9.8 ms</a:t>
            </a:r>
            <a:r>
              <a:rPr lang="en-NZ" sz="3600" i="1" baseline="30000" dirty="0" smtClean="0">
                <a:solidFill>
                  <a:schemeClr val="bg1"/>
                </a:solidFill>
              </a:rPr>
              <a:t>-2</a:t>
            </a:r>
            <a:r>
              <a:rPr lang="en-NZ" sz="3600" i="1" dirty="0" smtClean="0">
                <a:solidFill>
                  <a:schemeClr val="bg1"/>
                </a:solidFill>
              </a:rPr>
              <a:t>)</a:t>
            </a:r>
            <a:endParaRPr lang="en-NZ" sz="4000" i="1" dirty="0" smtClean="0">
              <a:solidFill>
                <a:schemeClr val="bg1"/>
              </a:solidFill>
            </a:endParaRP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his initial velocity?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his acceleration?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does he fall in one second?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does he fall in two seconds?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does he take to fall 50 m?</a:t>
            </a:r>
          </a:p>
          <a:p>
            <a:pPr marL="742950" indent="-742950" algn="ctr">
              <a:spcAft>
                <a:spcPts val="1200"/>
              </a:spcAft>
            </a:pPr>
            <a:r>
              <a:rPr lang="en-NZ" sz="4000" i="1" dirty="0" smtClean="0">
                <a:solidFill>
                  <a:srgbClr val="FFFF00"/>
                </a:solidFill>
              </a:rPr>
              <a:t>Green book page 85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675400"/>
            <a:ext cx="2667001" cy="2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80511"/>
            <a:ext cx="83058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A ball is thrown upwards with an initial speed of 20 ms</a:t>
            </a:r>
            <a:r>
              <a:rPr lang="en-NZ" sz="4000" baseline="30000" dirty="0" smtClean="0">
                <a:solidFill>
                  <a:schemeClr val="bg1"/>
                </a:solidFill>
              </a:rPr>
              <a:t>-1</a:t>
            </a:r>
            <a:r>
              <a:rPr lang="en-NZ" sz="4000" dirty="0" smtClean="0">
                <a:solidFill>
                  <a:schemeClr val="bg1"/>
                </a:solidFill>
              </a:rPr>
              <a:t>.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does the ball rise                          in one second?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does it take                              to reach the highest point?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high is the highest                                     point from where it                              started?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4317" y="2438401"/>
            <a:ext cx="270968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829</Words>
  <Application>Microsoft Office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72</cp:revision>
  <dcterms:created xsi:type="dcterms:W3CDTF">2006-08-16T00:00:00Z</dcterms:created>
  <dcterms:modified xsi:type="dcterms:W3CDTF">2012-06-19T20:10:55Z</dcterms:modified>
</cp:coreProperties>
</file>